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24" r:id="rId5"/>
    <p:sldId id="302" r:id="rId6"/>
    <p:sldId id="304" r:id="rId7"/>
    <p:sldId id="315" r:id="rId8"/>
    <p:sldId id="343" r:id="rId9"/>
    <p:sldId id="345" r:id="rId10"/>
    <p:sldId id="347" r:id="rId11"/>
    <p:sldId id="346" r:id="rId12"/>
    <p:sldId id="344" r:id="rId13"/>
    <p:sldId id="330" r:id="rId14"/>
    <p:sldId id="310" r:id="rId15"/>
    <p:sldId id="337" r:id="rId16"/>
    <p:sldId id="342" r:id="rId17"/>
    <p:sldId id="341" r:id="rId18"/>
    <p:sldId id="348" r:id="rId19"/>
    <p:sldId id="349" r:id="rId20"/>
    <p:sldId id="350" r:id="rId21"/>
    <p:sldId id="313" r:id="rId22"/>
    <p:sldId id="329" r:id="rId23"/>
    <p:sldId id="335" r:id="rId24"/>
    <p:sldId id="328" r:id="rId25"/>
    <p:sldId id="333" r:id="rId26"/>
    <p:sldId id="331" r:id="rId27"/>
    <p:sldId id="325" r:id="rId28"/>
    <p:sldId id="339" r:id="rId29"/>
    <p:sldId id="294" r:id="rId30"/>
    <p:sldId id="295" r:id="rId31"/>
    <p:sldId id="332" r:id="rId32"/>
    <p:sldId id="326" r:id="rId33"/>
    <p:sldId id="314" r:id="rId34"/>
    <p:sldId id="311" r:id="rId35"/>
    <p:sldId id="312" r:id="rId36"/>
    <p:sldId id="327" r:id="rId37"/>
    <p:sldId id="3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15"/>
            <p14:sldId id="343"/>
            <p14:sldId id="345"/>
            <p14:sldId id="347"/>
            <p14:sldId id="346"/>
            <p14:sldId id="344"/>
            <p14:sldId id="330"/>
            <p14:sldId id="310"/>
            <p14:sldId id="337"/>
            <p14:sldId id="342"/>
            <p14:sldId id="341"/>
            <p14:sldId id="348"/>
            <p14:sldId id="349"/>
            <p14:sldId id="350"/>
            <p14:sldId id="313"/>
            <p14:sldId id="329"/>
            <p14:sldId id="335"/>
            <p14:sldId id="328"/>
            <p14:sldId id="333"/>
          </p14:sldIdLst>
        </p14:section>
        <p14:section name="Graveyard" id="{2FD4ED0C-792F-4519-9ABB-EE3DA5CF678D}">
          <p14:sldIdLst>
            <p14:sldId id="331"/>
            <p14:sldId id="325"/>
            <p14:sldId id="339"/>
            <p14:sldId id="294"/>
            <p14:sldId id="295"/>
            <p14:sldId id="332"/>
            <p14:sldId id="326"/>
            <p14:sldId id="314"/>
            <p14:sldId id="311"/>
            <p14:sldId id="312"/>
            <p14:sldId id="327"/>
            <p14:sldId id="340"/>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764" autoAdjust="0"/>
  </p:normalViewPr>
  <p:slideViewPr>
    <p:cSldViewPr snapToGrid="0">
      <p:cViewPr varScale="1">
        <p:scale>
          <a:sx n="63" d="100"/>
          <a:sy n="63" d="100"/>
        </p:scale>
        <p:origin x="1382" y="6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55510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253414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186278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222543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168809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18</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19</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20</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21</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23</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25</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28</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30</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32</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33</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34</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physical building needs to meet a number of regualtion in order for instance to get permits</a:t>
            </a:r>
          </a:p>
          <a:p>
            <a:r>
              <a:rPr lang="nl-NL" dirty="0"/>
              <a:t>The buildign models, or data containers, need to be of sufficients quality. In order to be able to check the quality, we use linked data.</a:t>
            </a:r>
          </a:p>
          <a:p>
            <a:r>
              <a:rPr lang="nl-NL" dirty="0"/>
              <a:t>Wiht linked data we harmonize the dataset of a proejct. </a:t>
            </a:r>
          </a:p>
          <a:p>
            <a:r>
              <a:rPr lang="nl-NL" dirty="0"/>
              <a:t>We see a growing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Dimitris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18459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2189277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22 - COMPLY</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nchor="ctr"/>
          <a:lstStyle/>
          <a:p>
            <a:r>
              <a:rPr lang="en-US" sz="4800" dirty="0"/>
              <a:t>Comply</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Tree>
    <p:extLst>
      <p:ext uri="{BB962C8B-B14F-4D97-AF65-F5344CB8AC3E}">
        <p14:creationId xmlns:p14="http://schemas.microsoft.com/office/powerpoint/2010/main" val="190190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
        <p:nvSpPr>
          <p:cNvPr id="2" name="Rectangle 1">
            <a:extLst>
              <a:ext uri="{FF2B5EF4-FFF2-40B4-BE49-F238E27FC236}">
                <a16:creationId xmlns:a16="http://schemas.microsoft.com/office/drawing/2014/main" id="{EA535E20-5922-6A50-9AD8-8123BFF6C816}"/>
              </a:ext>
            </a:extLst>
          </p:cNvPr>
          <p:cNvSpPr/>
          <p:nvPr/>
        </p:nvSpPr>
        <p:spPr>
          <a:xfrm>
            <a:off x="57956" y="5058662"/>
            <a:ext cx="5396089" cy="1591733"/>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428251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4" name="Picture 23">
            <a:extLst>
              <a:ext uri="{FF2B5EF4-FFF2-40B4-BE49-F238E27FC236}">
                <a16:creationId xmlns:a16="http://schemas.microsoft.com/office/drawing/2014/main" id="{014309B1-8213-8127-9E93-44E6F4915CD7}"/>
              </a:ext>
            </a:extLst>
          </p:cNvPr>
          <p:cNvPicPr>
            <a:picLocks noChangeAspect="1"/>
          </p:cNvPicPr>
          <p:nvPr/>
        </p:nvPicPr>
        <p:blipFill>
          <a:blip r:embed="rId4"/>
          <a:stretch>
            <a:fillRect/>
          </a:stretch>
        </p:blipFill>
        <p:spPr>
          <a:xfrm>
            <a:off x="43544" y="958731"/>
            <a:ext cx="12192000" cy="5465379"/>
          </a:xfrm>
          <a:prstGeom prst="rect">
            <a:avLst/>
          </a:prstGeom>
        </p:spPr>
      </p:pic>
      <p:sp>
        <p:nvSpPr>
          <p:cNvPr id="9" name="Title 1">
            <a:extLst>
              <a:ext uri="{FF2B5EF4-FFF2-40B4-BE49-F238E27FC236}">
                <a16:creationId xmlns:a16="http://schemas.microsoft.com/office/drawing/2014/main" id="{471B8F68-6FF8-8599-1C6E-8A7B46DA9266}"/>
              </a:ext>
            </a:extLst>
          </p:cNvPr>
          <p:cNvSpPr>
            <a:spLocks noGrp="1"/>
          </p:cNvSpPr>
          <p:nvPr>
            <p:ph type="title"/>
          </p:nvPr>
        </p:nvSpPr>
        <p:spPr>
          <a:xfrm>
            <a:off x="0" y="41365"/>
            <a:ext cx="11468100" cy="1834732"/>
          </a:xfrm>
        </p:spPr>
        <p:txBody>
          <a:bodyPr/>
          <a:lstStyle/>
          <a:p>
            <a:r>
              <a:rPr lang="en-US" sz="3600" dirty="0"/>
              <a:t>Natural Light: </a:t>
            </a:r>
            <a:br>
              <a:rPr lang="en-US" sz="3600" dirty="0"/>
            </a:br>
            <a:r>
              <a:rPr lang="en-US" sz="3200" dirty="0"/>
              <a:t>Check the proportion between window area and space are.</a:t>
            </a:r>
            <a:endParaRPr lang="en-US" sz="3600" dirty="0"/>
          </a:p>
        </p:txBody>
      </p:sp>
    </p:spTree>
    <p:extLst>
      <p:ext uri="{BB962C8B-B14F-4D97-AF65-F5344CB8AC3E}">
        <p14:creationId xmlns:p14="http://schemas.microsoft.com/office/powerpoint/2010/main" val="89848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05479C3B-CE5E-4F36-8F41-A00C7BC19FE3}"/>
              </a:ext>
            </a:extLst>
          </p:cNvPr>
          <p:cNvPicPr>
            <a:picLocks noChangeAspect="1"/>
          </p:cNvPicPr>
          <p:nvPr/>
        </p:nvPicPr>
        <p:blipFill>
          <a:blip r:embed="rId3"/>
          <a:stretch>
            <a:fillRect/>
          </a:stretch>
        </p:blipFill>
        <p:spPr>
          <a:xfrm>
            <a:off x="1645820" y="2129742"/>
            <a:ext cx="9795513" cy="2076064"/>
          </a:xfrm>
          <a:prstGeom prst="rect">
            <a:avLst/>
          </a:prstGeom>
        </p:spPr>
      </p:pic>
    </p:spTree>
    <p:extLst>
      <p:ext uri="{BB962C8B-B14F-4D97-AF65-F5344CB8AC3E}">
        <p14:creationId xmlns:p14="http://schemas.microsoft.com/office/powerpoint/2010/main" val="291820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szöveg látható&#10;&#10;Automatikusan generált leírás">
            <a:extLst>
              <a:ext uri="{FF2B5EF4-FFF2-40B4-BE49-F238E27FC236}">
                <a16:creationId xmlns:a16="http://schemas.microsoft.com/office/drawing/2014/main" id="{77B42110-10FD-43B8-AE97-31A41B0AB2CD}"/>
              </a:ext>
            </a:extLst>
          </p:cNvPr>
          <p:cNvPicPr>
            <a:picLocks noChangeAspect="1"/>
          </p:cNvPicPr>
          <p:nvPr/>
        </p:nvPicPr>
        <p:blipFill>
          <a:blip r:embed="rId3"/>
          <a:stretch>
            <a:fillRect/>
          </a:stretch>
        </p:blipFill>
        <p:spPr>
          <a:xfrm>
            <a:off x="1933938" y="955610"/>
            <a:ext cx="8098130" cy="4946779"/>
          </a:xfrm>
          <a:prstGeom prst="rect">
            <a:avLst/>
          </a:prstGeom>
        </p:spPr>
      </p:pic>
    </p:spTree>
    <p:extLst>
      <p:ext uri="{BB962C8B-B14F-4D97-AF65-F5344CB8AC3E}">
        <p14:creationId xmlns:p14="http://schemas.microsoft.com/office/powerpoint/2010/main" val="299925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54EB89D9-0406-486F-912D-A514EC25C343}"/>
              </a:ext>
            </a:extLst>
          </p:cNvPr>
          <p:cNvPicPr>
            <a:picLocks noChangeAspect="1"/>
          </p:cNvPicPr>
          <p:nvPr/>
        </p:nvPicPr>
        <p:blipFill>
          <a:blip r:embed="rId3"/>
          <a:stretch>
            <a:fillRect/>
          </a:stretch>
        </p:blipFill>
        <p:spPr>
          <a:xfrm>
            <a:off x="1791707" y="115746"/>
            <a:ext cx="8608586" cy="6331352"/>
          </a:xfrm>
          <a:prstGeom prst="rect">
            <a:avLst/>
          </a:prstGeom>
        </p:spPr>
      </p:pic>
    </p:spTree>
    <p:extLst>
      <p:ext uri="{BB962C8B-B14F-4D97-AF65-F5344CB8AC3E}">
        <p14:creationId xmlns:p14="http://schemas.microsoft.com/office/powerpoint/2010/main" val="61400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a:xfrm>
            <a:off x="660400" y="2044700"/>
            <a:ext cx="5191760" cy="3560763"/>
          </a:xfrm>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175477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Tree>
    <p:extLst>
      <p:ext uri="{BB962C8B-B14F-4D97-AF65-F5344CB8AC3E}">
        <p14:creationId xmlns:p14="http://schemas.microsoft.com/office/powerpoint/2010/main" val="340174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and reporting the 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11CE28D-F90B-496D-9A56-39C0AE720CB4}"/>
              </a:ext>
            </a:extLst>
          </p:cNvPr>
          <p:cNvSpPr/>
          <p:nvPr/>
        </p:nvSpPr>
        <p:spPr>
          <a:xfrm>
            <a:off x="3582345" y="4708880"/>
            <a:ext cx="3772695"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Completeness and Quality Checking</a:t>
            </a:r>
            <a:endParaRPr lang="en-GB" dirty="0"/>
          </a:p>
        </p:txBody>
      </p:sp>
      <p:sp>
        <p:nvSpPr>
          <p:cNvPr id="57" name="Rectangle 56">
            <a:extLst>
              <a:ext uri="{FF2B5EF4-FFF2-40B4-BE49-F238E27FC236}">
                <a16:creationId xmlns:a16="http://schemas.microsoft.com/office/drawing/2014/main" id="{14337FB4-FF56-634B-4BBB-0164DDCCA320}"/>
              </a:ext>
            </a:extLst>
          </p:cNvPr>
          <p:cNvSpPr/>
          <p:nvPr/>
        </p:nvSpPr>
        <p:spPr>
          <a:xfrm>
            <a:off x="7064378" y="2080678"/>
            <a:ext cx="4815848"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Requirements specification</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460135" y="2097784"/>
            <a:ext cx="5283320" cy="1938465"/>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Knowledge Graph generation</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Diagram</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sp>
        <p:nvSpPr>
          <p:cNvPr id="17" name="Rectangle 16">
            <a:extLst>
              <a:ext uri="{FF2B5EF4-FFF2-40B4-BE49-F238E27FC236}">
                <a16:creationId xmlns:a16="http://schemas.microsoft.com/office/drawing/2014/main" id="{1C060550-EE5E-5164-DAE6-3A4E47E85743}"/>
              </a:ext>
            </a:extLst>
          </p:cNvPr>
          <p:cNvSpPr/>
          <p:nvPr/>
        </p:nvSpPr>
        <p:spPr>
          <a:xfrm>
            <a:off x="758835" y="2770415"/>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869627"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380908"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p>
        </p:txBody>
      </p:sp>
      <p:sp>
        <p:nvSpPr>
          <p:cNvPr id="22" name="Rectangle 21">
            <a:extLst>
              <a:ext uri="{FF2B5EF4-FFF2-40B4-BE49-F238E27FC236}">
                <a16:creationId xmlns:a16="http://schemas.microsoft.com/office/drawing/2014/main" id="{9B41473E-478A-9A7F-227B-DB798B88E723}"/>
              </a:ext>
            </a:extLst>
          </p:cNvPr>
          <p:cNvSpPr/>
          <p:nvPr/>
        </p:nvSpPr>
        <p:spPr>
          <a:xfrm>
            <a:off x="7355041"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66362"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77683" y="2483309"/>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77683" y="3368358"/>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438346"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949627"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43455" y="5364778"/>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 vioalation</a:t>
            </a:r>
          </a:p>
          <a:p>
            <a:pPr algn="ctr"/>
            <a:r>
              <a:rPr lang="nl-NL" dirty="0"/>
              <a:t>results</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435041" y="3203309"/>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946363" y="2753309"/>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946363" y="3203310"/>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p:cNvCxnSpPr>
          <p:nvPr/>
        </p:nvCxnSpPr>
        <p:spPr>
          <a:xfrm rot="10800000" flipV="1">
            <a:off x="6604987" y="3203308"/>
            <a:ext cx="750055" cy="2161469"/>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p:cNvCxnSpPr>
          <p:nvPr/>
        </p:nvCxnSpPr>
        <p:spPr>
          <a:xfrm>
            <a:off x="5460908" y="3220415"/>
            <a:ext cx="635092" cy="2144363"/>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1869488" y="5364778"/>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98592" y="3670416"/>
            <a:ext cx="270897" cy="214436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4DA10D5-E0A2-4FA0-B474-D5FBC4FF3183}"/>
              </a:ext>
            </a:extLst>
          </p:cNvPr>
          <p:cNvCxnSpPr>
            <a:cxnSpLocks/>
            <a:stCxn id="31" idx="1"/>
            <a:endCxn id="60" idx="3"/>
          </p:cNvCxnSpPr>
          <p:nvPr/>
        </p:nvCxnSpPr>
        <p:spPr>
          <a:xfrm flipH="1">
            <a:off x="5271662" y="5814778"/>
            <a:ext cx="471793"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51AE813-677F-4987-A73F-47E59437B31B}"/>
              </a:ext>
            </a:extLst>
          </p:cNvPr>
          <p:cNvSpPr/>
          <p:nvPr/>
        </p:nvSpPr>
        <p:spPr>
          <a:xfrm>
            <a:off x="4102886" y="5369212"/>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SPARQL query</a:t>
            </a:r>
            <a:endParaRPr lang="en-GB" dirty="0"/>
          </a:p>
        </p:txBody>
      </p:sp>
      <p:cxnSp>
        <p:nvCxnSpPr>
          <p:cNvPr id="64" name="Straight Arrow Connector 63">
            <a:extLst>
              <a:ext uri="{FF2B5EF4-FFF2-40B4-BE49-F238E27FC236}">
                <a16:creationId xmlns:a16="http://schemas.microsoft.com/office/drawing/2014/main" id="{6A3E32D2-B1E2-4117-9B82-41FDF5BB07EF}"/>
              </a:ext>
            </a:extLst>
          </p:cNvPr>
          <p:cNvCxnSpPr>
            <a:cxnSpLocks/>
            <a:stCxn id="60" idx="1"/>
            <a:endCxn id="49" idx="3"/>
          </p:cNvCxnSpPr>
          <p:nvPr/>
        </p:nvCxnSpPr>
        <p:spPr>
          <a:xfrm flipH="1" flipV="1">
            <a:off x="2949488" y="5814778"/>
            <a:ext cx="1153398"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62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311574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pic>
        <p:nvPicPr>
          <p:cNvPr id="7" name="Kép 6" descr="A képen szöveg látható&#10;&#10;Automatikusan generált leírás">
            <a:extLst>
              <a:ext uri="{FF2B5EF4-FFF2-40B4-BE49-F238E27FC236}">
                <a16:creationId xmlns:a16="http://schemas.microsoft.com/office/drawing/2014/main" id="{1E3F9D49-7E43-4651-9DC6-4144B541740F}"/>
              </a:ext>
            </a:extLst>
          </p:cNvPr>
          <p:cNvPicPr>
            <a:picLocks noChangeAspect="1"/>
          </p:cNvPicPr>
          <p:nvPr/>
        </p:nvPicPr>
        <p:blipFill>
          <a:blip r:embed="rId8"/>
          <a:stretch>
            <a:fillRect/>
          </a:stretch>
        </p:blipFill>
        <p:spPr>
          <a:xfrm>
            <a:off x="3632693" y="1560513"/>
            <a:ext cx="5473961" cy="3630399"/>
          </a:xfrm>
          <a:prstGeom prst="rect">
            <a:avLst/>
          </a:prstGeom>
        </p:spPr>
      </p:pic>
    </p:spTree>
    <p:extLst>
      <p:ext uri="{BB962C8B-B14F-4D97-AF65-F5344CB8AC3E}">
        <p14:creationId xmlns:p14="http://schemas.microsoft.com/office/powerpoint/2010/main" val="289921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216174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399" y="805213"/>
            <a:ext cx="8601075" cy="830997"/>
          </a:xfrm>
        </p:spPr>
        <p:txBody>
          <a:bodyPr/>
          <a:lstStyle/>
          <a:p>
            <a:r>
              <a:rPr lang="en-US" dirty="0"/>
              <a:t>Knowledge Graph generation</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922935" y="4303703"/>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6919857" y="420463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54" idx="1"/>
          </p:cNvCxnSpPr>
          <p:nvPr/>
        </p:nvCxnSpPr>
        <p:spPr>
          <a:xfrm flipV="1">
            <a:off x="3900295" y="4701611"/>
            <a:ext cx="1065646" cy="37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E30569-38E5-0CD4-968E-DCAFE551AEEE}"/>
              </a:ext>
            </a:extLst>
          </p:cNvPr>
          <p:cNvSpPr/>
          <p:nvPr/>
        </p:nvSpPr>
        <p:spPr>
          <a:xfrm>
            <a:off x="2773574" y="430787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Export IFC</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2049656" y="4701174"/>
            <a:ext cx="723918" cy="4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4300462" y="4193257"/>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 Placeholder 9">
            <a:extLst>
              <a:ext uri="{FF2B5EF4-FFF2-40B4-BE49-F238E27FC236}">
                <a16:creationId xmlns:a16="http://schemas.microsoft.com/office/drawing/2014/main" id="{2CD5A117-92C0-40DD-8F78-6E2589F12422}"/>
              </a:ext>
            </a:extLst>
          </p:cNvPr>
          <p:cNvSpPr txBox="1">
            <a:spLocks/>
          </p:cNvSpPr>
          <p:nvPr/>
        </p:nvSpPr>
        <p:spPr>
          <a:xfrm>
            <a:off x="660399" y="2044700"/>
            <a:ext cx="10871202" cy="79494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b="1" dirty="0">
                <a:latin typeface="Calibri" panose="020F0502020204030204" pitchFamily="34" charset="0"/>
              </a:rPr>
              <a:t>IFC-to-LBD converter / KGG </a:t>
            </a:r>
            <a:r>
              <a:rPr lang="nl-NL" sz="2000" dirty="0">
                <a:latin typeface="Calibri" panose="020F0502020204030204" pitchFamily="34" charset="0"/>
              </a:rPr>
              <a:t>could not produce what we wanted (need for further enrichment)</a:t>
            </a:r>
          </a:p>
          <a:p>
            <a:r>
              <a:rPr lang="nl-NL" sz="2000" dirty="0">
                <a:latin typeface="Calibri" panose="020F0502020204030204" pitchFamily="34" charset="0"/>
              </a:rPr>
              <a:t>ETL process using ifcopenshell/rdflib to create the knowledge graph </a:t>
            </a:r>
          </a:p>
        </p:txBody>
      </p:sp>
      <p:sp>
        <p:nvSpPr>
          <p:cNvPr id="54" name="Rectangle 53">
            <a:extLst>
              <a:ext uri="{FF2B5EF4-FFF2-40B4-BE49-F238E27FC236}">
                <a16:creationId xmlns:a16="http://schemas.microsoft.com/office/drawing/2014/main" id="{7F564DB4-3B4C-48F4-9584-330327C65467}"/>
              </a:ext>
            </a:extLst>
          </p:cNvPr>
          <p:cNvSpPr/>
          <p:nvPr/>
        </p:nvSpPr>
        <p:spPr>
          <a:xfrm>
            <a:off x="4965941" y="4304140"/>
            <a:ext cx="1850639"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ETL process (ifcopenshell/rdflib)</a:t>
            </a:r>
            <a:endParaRPr lang="en-GB" sz="1600" dirty="0"/>
          </a:p>
        </p:txBody>
      </p:sp>
      <p:cxnSp>
        <p:nvCxnSpPr>
          <p:cNvPr id="57" name="Straight Arrow Connector 56">
            <a:extLst>
              <a:ext uri="{FF2B5EF4-FFF2-40B4-BE49-F238E27FC236}">
                <a16:creationId xmlns:a16="http://schemas.microsoft.com/office/drawing/2014/main" id="{D70A948A-0FE3-4C3A-AC79-A958D4574CC0}"/>
              </a:ext>
            </a:extLst>
          </p:cNvPr>
          <p:cNvCxnSpPr>
            <a:cxnSpLocks/>
            <a:endCxn id="54" idx="0"/>
          </p:cNvCxnSpPr>
          <p:nvPr/>
        </p:nvCxnSpPr>
        <p:spPr>
          <a:xfrm>
            <a:off x="5891261" y="3138793"/>
            <a:ext cx="0" cy="116534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FAEC503-E9D9-4087-A98F-EBFA128D6785}"/>
              </a:ext>
            </a:extLst>
          </p:cNvPr>
          <p:cNvSpPr/>
          <p:nvPr/>
        </p:nvSpPr>
        <p:spPr>
          <a:xfrm>
            <a:off x="8016957" y="430370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Generate LBD Graph</a:t>
            </a:r>
            <a:endParaRPr lang="en-GB" sz="1600" dirty="0"/>
          </a:p>
        </p:txBody>
      </p:sp>
      <p:cxnSp>
        <p:nvCxnSpPr>
          <p:cNvPr id="69" name="Straight Arrow Connector 68">
            <a:extLst>
              <a:ext uri="{FF2B5EF4-FFF2-40B4-BE49-F238E27FC236}">
                <a16:creationId xmlns:a16="http://schemas.microsoft.com/office/drawing/2014/main" id="{62C7BC0A-95EC-4579-9897-DADA6A190A66}"/>
              </a:ext>
            </a:extLst>
          </p:cNvPr>
          <p:cNvCxnSpPr>
            <a:cxnSpLocks/>
            <a:stCxn id="54" idx="3"/>
            <a:endCxn id="68" idx="1"/>
          </p:cNvCxnSpPr>
          <p:nvPr/>
        </p:nvCxnSpPr>
        <p:spPr>
          <a:xfrm flipV="1">
            <a:off x="6816580" y="4701173"/>
            <a:ext cx="1200377" cy="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51D9714-B45C-4BBD-970A-5CC720A53304}"/>
              </a:ext>
            </a:extLst>
          </p:cNvPr>
          <p:cNvSpPr txBox="1"/>
          <p:nvPr/>
        </p:nvSpPr>
        <p:spPr>
          <a:xfrm>
            <a:off x="6093942" y="3393393"/>
            <a:ext cx="6098058" cy="369332"/>
          </a:xfrm>
          <a:prstGeom prst="rect">
            <a:avLst/>
          </a:prstGeom>
          <a:noFill/>
        </p:spPr>
        <p:txBody>
          <a:bodyPr wrap="square">
            <a:spAutoFit/>
          </a:bodyPr>
          <a:lstStyle/>
          <a:p>
            <a:r>
              <a:rPr lang="nl-NL" sz="1800" i="1" dirty="0">
                <a:latin typeface="Calibri" panose="020F0502020204030204" pitchFamily="34" charset="0"/>
              </a:rPr>
              <a:t>To meet Adam’s requirements...</a:t>
            </a:r>
            <a:endParaRPr lang="en-GB" i="1" dirty="0"/>
          </a:p>
        </p:txBody>
      </p:sp>
      <p:cxnSp>
        <p:nvCxnSpPr>
          <p:cNvPr id="76" name="Straight Arrow Connector 75">
            <a:extLst>
              <a:ext uri="{FF2B5EF4-FFF2-40B4-BE49-F238E27FC236}">
                <a16:creationId xmlns:a16="http://schemas.microsoft.com/office/drawing/2014/main" id="{5DD6AC79-349C-4AEE-B95D-585BC0B6287C}"/>
              </a:ext>
            </a:extLst>
          </p:cNvPr>
          <p:cNvCxnSpPr>
            <a:cxnSpLocks/>
            <a:stCxn id="68" idx="3"/>
          </p:cNvCxnSpPr>
          <p:nvPr/>
        </p:nvCxnSpPr>
        <p:spPr>
          <a:xfrm flipV="1">
            <a:off x="9143678" y="4697460"/>
            <a:ext cx="1129214" cy="37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40D3DAF-7416-4F6B-8F52-BB09184F82EC}"/>
              </a:ext>
            </a:extLst>
          </p:cNvPr>
          <p:cNvSpPr txBox="1"/>
          <p:nvPr/>
        </p:nvSpPr>
        <p:spPr>
          <a:xfrm>
            <a:off x="9494879" y="4239163"/>
            <a:ext cx="2036722" cy="369332"/>
          </a:xfrm>
          <a:prstGeom prst="rect">
            <a:avLst/>
          </a:prstGeom>
          <a:noFill/>
        </p:spPr>
        <p:txBody>
          <a:bodyPr wrap="square">
            <a:spAutoFit/>
          </a:bodyPr>
          <a:lstStyle/>
          <a:p>
            <a:r>
              <a:rPr lang="nl-NL" sz="1800" i="1" dirty="0">
                <a:latin typeface="Calibri" panose="020F0502020204030204" pitchFamily="34" charset="0"/>
              </a:rPr>
              <a:t>To be validated...</a:t>
            </a:r>
            <a:endParaRPr lang="en-GB" i="1" dirty="0"/>
          </a:p>
        </p:txBody>
      </p:sp>
    </p:spTree>
    <p:extLst>
      <p:ext uri="{BB962C8B-B14F-4D97-AF65-F5344CB8AC3E}">
        <p14:creationId xmlns:p14="http://schemas.microsoft.com/office/powerpoint/2010/main" val="2507330981"/>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46</TotalTime>
  <Words>1296</Words>
  <Application>Microsoft Office PowerPoint</Application>
  <PresentationFormat>Widescreen</PresentationFormat>
  <Paragraphs>321</Paragraphs>
  <Slides>34</Slides>
  <Notes>28</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-apple-system</vt:lpstr>
      <vt:lpstr>Arial</vt:lpstr>
      <vt:lpstr>Calibri</vt:lpstr>
      <vt:lpstr>Calibri Light</vt:lpstr>
      <vt:lpstr>Corbel</vt:lpstr>
      <vt:lpstr>Wingdings</vt:lpstr>
      <vt:lpstr>Office Theme</vt:lpstr>
      <vt:lpstr>Comply</vt:lpstr>
      <vt:lpstr>Contents</vt:lpstr>
      <vt:lpstr>Team</vt:lpstr>
      <vt:lpstr>Problem statement</vt:lpstr>
      <vt:lpstr>Process Diagram </vt:lpstr>
      <vt:lpstr>Process  </vt:lpstr>
      <vt:lpstr>Process  </vt:lpstr>
      <vt:lpstr>Process  </vt:lpstr>
      <vt:lpstr>Knowledge Graph generation </vt:lpstr>
      <vt:lpstr>PowerPoint Presentation</vt:lpstr>
      <vt:lpstr>Rules we are checking </vt:lpstr>
      <vt:lpstr>Fabricability:  Check if the walls can be lifted by KUKA robots?   </vt:lpstr>
      <vt:lpstr>Fabricability:  Check if the walls can be lifted by KUKA robots?   </vt:lpstr>
      <vt:lpstr>Natural Light:  Check the proportion between window area and space are.</vt:lpstr>
      <vt:lpstr>PowerPoint Presentation</vt:lpstr>
      <vt:lpstr>PowerPoint Presentation</vt:lpstr>
      <vt:lpstr>PowerPoint Presentation</vt:lpstr>
      <vt:lpstr>Conclusion </vt:lpstr>
      <vt:lpstr>Future work</vt:lpstr>
      <vt:lpstr>Compliance check Hackathon experience</vt:lpstr>
      <vt:lpstr>Questions</vt:lpstr>
      <vt:lpstr>PowerPoint Presentation</vt:lpstr>
      <vt:lpstr>Process  </vt:lpstr>
      <vt:lpstr>Results from last year</vt:lpstr>
      <vt:lpstr>Problem statement</vt:lpstr>
      <vt:lpstr>Growth by sector</vt:lpstr>
      <vt:lpstr>Growth by sector </vt:lpstr>
      <vt:lpstr>Animated gif</vt:lpstr>
      <vt:lpstr>Contoso was great to work with. Patrice was my representative and she anticipated my needs and worked diligently to fix my issue.</vt:lpstr>
      <vt:lpstr>Timeline</vt:lpstr>
      <vt:lpstr>Goals for Q2 </vt:lpstr>
      <vt:lpstr>Summary </vt:lpstr>
      <vt:lpstr>Process  </vt:lpstr>
      <vt:lpstr>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21</cp:revision>
  <dcterms:created xsi:type="dcterms:W3CDTF">2022-06-08T14:26:06Z</dcterms:created>
  <dcterms:modified xsi:type="dcterms:W3CDTF">2022-06-10T08:05:25Z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